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Default Extension="gif" ContentType="image/gif"/>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08" r:id="rId42"/>
    <p:sldId id="310" r:id="rId43"/>
    <p:sldId id="314" r:id="rId44"/>
    <p:sldId id="348" r:id="rId45"/>
    <p:sldId id="315" r:id="rId46"/>
    <p:sldId id="312" r:id="rId47"/>
    <p:sldId id="318" r:id="rId48"/>
    <p:sldId id="319" r:id="rId49"/>
    <p:sldId id="320" r:id="rId50"/>
    <p:sldId id="321" r:id="rId51"/>
    <p:sldId id="322" r:id="rId52"/>
    <p:sldId id="323" r:id="rId53"/>
    <p:sldId id="324" r:id="rId54"/>
    <p:sldId id="325" r:id="rId55"/>
    <p:sldId id="326" r:id="rId56"/>
    <p:sldId id="313" r:id="rId57"/>
    <p:sldId id="316" r:id="rId58"/>
    <p:sldId id="317" r:id="rId59"/>
    <p:sldId id="329" r:id="rId60"/>
    <p:sldId id="330" r:id="rId61"/>
    <p:sldId id="287" r:id="rId62"/>
    <p:sldId id="286" r:id="rId63"/>
    <p:sldId id="344" r:id="rId64"/>
    <p:sldId id="328" r:id="rId65"/>
    <p:sldId id="294" r:id="rId66"/>
    <p:sldId id="299" r:id="rId67"/>
    <p:sldId id="327" r:id="rId68"/>
    <p:sldId id="302" r:id="rId69"/>
    <p:sldId id="301" r:id="rId70"/>
    <p:sldId id="300" r:id="rId71"/>
    <p:sldId id="339" r:id="rId72"/>
    <p:sldId id="340" r:id="rId73"/>
    <p:sldId id="342" r:id="rId74"/>
    <p:sldId id="346" r:id="rId75"/>
    <p:sldId id="345" r:id="rId76"/>
    <p:sldId id="343" r:id="rId77"/>
    <p:sldId id="341" r:id="rId78"/>
    <p:sldId id="347" r:id="rId79"/>
    <p:sldId id="331" r:id="rId80"/>
    <p:sldId id="338" r:id="rId81"/>
    <p:sldId id="332" r:id="rId82"/>
    <p:sldId id="333" r:id="rId83"/>
    <p:sldId id="336" r:id="rId84"/>
    <p:sldId id="266"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055" autoAdjust="0"/>
  </p:normalViewPr>
  <p:slideViewPr>
    <p:cSldViewPr>
      <p:cViewPr>
        <p:scale>
          <a:sx n="70" d="100"/>
          <a:sy n="70" d="100"/>
        </p:scale>
        <p:origin x="-1380" y="-6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76824576"/>
        <c:axId val="76826112"/>
      </c:barChart>
      <c:catAx>
        <c:axId val="76824576"/>
        <c:scaling>
          <c:orientation val="maxMin"/>
        </c:scaling>
        <c:axPos val="l"/>
        <c:tickLblPos val="nextTo"/>
        <c:crossAx val="76826112"/>
        <c:crosses val="autoZero"/>
        <c:auto val="1"/>
        <c:lblAlgn val="ctr"/>
        <c:lblOffset val="100"/>
      </c:catAx>
      <c:valAx>
        <c:axId val="76826112"/>
        <c:scaling>
          <c:orientation val="minMax"/>
        </c:scaling>
        <c:axPos val="t"/>
        <c:majorGridlines/>
        <c:numFmt formatCode="General" sourceLinked="1"/>
        <c:tickLblPos val="nextTo"/>
        <c:crossAx val="76824576"/>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19.98999999999992</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77631872"/>
        <c:axId val="77633408"/>
      </c:barChart>
      <c:catAx>
        <c:axId val="77631872"/>
        <c:scaling>
          <c:orientation val="minMax"/>
        </c:scaling>
        <c:delete val="1"/>
        <c:axPos val="b"/>
        <c:tickLblPos val="none"/>
        <c:crossAx val="77633408"/>
        <c:crosses val="autoZero"/>
        <c:auto val="1"/>
        <c:lblAlgn val="ctr"/>
        <c:lblOffset val="100"/>
      </c:catAx>
      <c:valAx>
        <c:axId val="77633408"/>
        <c:scaling>
          <c:orientation val="minMax"/>
          <c:max val="100"/>
        </c:scaling>
        <c:axPos val="l"/>
        <c:majorGridlines/>
        <c:numFmt formatCode="&quot;£&quot;#,##0.00_);[Red]\(&quot;£&quot;#,##0.00\)" sourceLinked="1"/>
        <c:tickLblPos val="nextTo"/>
        <c:crossAx val="77631872"/>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76940032"/>
        <c:axId val="76941568"/>
      </c:barChart>
      <c:catAx>
        <c:axId val="76940032"/>
        <c:scaling>
          <c:orientation val="maxMin"/>
        </c:scaling>
        <c:axPos val="l"/>
        <c:tickLblPos val="nextTo"/>
        <c:crossAx val="76941568"/>
        <c:crosses val="autoZero"/>
        <c:auto val="1"/>
        <c:lblAlgn val="ctr"/>
        <c:lblOffset val="100"/>
      </c:catAx>
      <c:valAx>
        <c:axId val="76941568"/>
        <c:scaling>
          <c:orientation val="minMax"/>
          <c:min val="0"/>
        </c:scaling>
        <c:axPos val="t"/>
        <c:majorGridlines/>
        <c:numFmt formatCode="General" sourceLinked="1"/>
        <c:tickLblPos val="nextTo"/>
        <c:crossAx val="76940032"/>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76974336"/>
        <c:axId val="76976128"/>
      </c:barChart>
      <c:catAx>
        <c:axId val="76974336"/>
        <c:scaling>
          <c:orientation val="maxMin"/>
        </c:scaling>
        <c:axPos val="l"/>
        <c:tickLblPos val="nextTo"/>
        <c:crossAx val="76976128"/>
        <c:crosses val="autoZero"/>
        <c:auto val="1"/>
        <c:lblAlgn val="ctr"/>
        <c:lblOffset val="100"/>
      </c:catAx>
      <c:valAx>
        <c:axId val="76976128"/>
        <c:scaling>
          <c:orientation val="minMax"/>
        </c:scaling>
        <c:axPos val="t"/>
        <c:majorGridlines/>
        <c:numFmt formatCode="General" sourceLinked="1"/>
        <c:tickLblPos val="nextTo"/>
        <c:crossAx val="76974336"/>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76982912"/>
        <c:axId val="77001088"/>
      </c:barChart>
      <c:catAx>
        <c:axId val="76982912"/>
        <c:scaling>
          <c:orientation val="maxMin"/>
        </c:scaling>
        <c:axPos val="l"/>
        <c:tickLblPos val="nextTo"/>
        <c:crossAx val="77001088"/>
        <c:crosses val="autoZero"/>
        <c:auto val="1"/>
        <c:lblAlgn val="ctr"/>
        <c:lblOffset val="100"/>
      </c:catAx>
      <c:valAx>
        <c:axId val="77001088"/>
        <c:scaling>
          <c:orientation val="minMax"/>
        </c:scaling>
        <c:axPos val="t"/>
        <c:majorGridlines/>
        <c:numFmt formatCode="General" sourceLinked="1"/>
        <c:tickLblPos val="nextTo"/>
        <c:crossAx val="76982912"/>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77442432"/>
        <c:axId val="77452416"/>
      </c:barChart>
      <c:catAx>
        <c:axId val="77442432"/>
        <c:scaling>
          <c:orientation val="maxMin"/>
        </c:scaling>
        <c:axPos val="l"/>
        <c:tickLblPos val="nextTo"/>
        <c:crossAx val="77452416"/>
        <c:crosses val="autoZero"/>
        <c:auto val="1"/>
        <c:lblAlgn val="ctr"/>
        <c:lblOffset val="100"/>
      </c:catAx>
      <c:valAx>
        <c:axId val="77452416"/>
        <c:scaling>
          <c:orientation val="minMax"/>
        </c:scaling>
        <c:axPos val="t"/>
        <c:majorGridlines/>
        <c:numFmt formatCode="General" sourceLinked="1"/>
        <c:tickLblPos val="nextTo"/>
        <c:crossAx val="77442432"/>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77546240"/>
        <c:axId val="77547776"/>
      </c:barChart>
      <c:catAx>
        <c:axId val="77546240"/>
        <c:scaling>
          <c:orientation val="maxMin"/>
        </c:scaling>
        <c:axPos val="l"/>
        <c:numFmt formatCode="General" sourceLinked="1"/>
        <c:tickLblPos val="nextTo"/>
        <c:crossAx val="77547776"/>
        <c:crosses val="autoZero"/>
        <c:auto val="1"/>
        <c:lblAlgn val="ctr"/>
        <c:lblOffset val="100"/>
      </c:catAx>
      <c:valAx>
        <c:axId val="77547776"/>
        <c:scaling>
          <c:orientation val="minMax"/>
        </c:scaling>
        <c:axPos val="t"/>
        <c:majorGridlines/>
        <c:numFmt formatCode="General" sourceLinked="1"/>
        <c:tickLblPos val="nextTo"/>
        <c:crossAx val="77546240"/>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77575680"/>
        <c:axId val="77577216"/>
      </c:barChart>
      <c:catAx>
        <c:axId val="77575680"/>
        <c:scaling>
          <c:orientation val="maxMin"/>
        </c:scaling>
        <c:axPos val="l"/>
        <c:tickLblPos val="nextTo"/>
        <c:crossAx val="77577216"/>
        <c:crosses val="autoZero"/>
        <c:auto val="1"/>
        <c:lblAlgn val="ctr"/>
        <c:lblOffset val="100"/>
      </c:catAx>
      <c:valAx>
        <c:axId val="77577216"/>
        <c:scaling>
          <c:orientation val="minMax"/>
        </c:scaling>
        <c:axPos val="t"/>
        <c:majorGridlines/>
        <c:numFmt formatCode="General" sourceLinked="1"/>
        <c:tickLblPos val="nextTo"/>
        <c:crossAx val="77575680"/>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77592064"/>
        <c:axId val="77488512"/>
      </c:barChart>
      <c:catAx>
        <c:axId val="77592064"/>
        <c:scaling>
          <c:orientation val="maxMin"/>
        </c:scaling>
        <c:axPos val="l"/>
        <c:tickLblPos val="nextTo"/>
        <c:crossAx val="77488512"/>
        <c:crosses val="autoZero"/>
        <c:auto val="1"/>
        <c:lblAlgn val="ctr"/>
        <c:lblOffset val="100"/>
      </c:catAx>
      <c:valAx>
        <c:axId val="77488512"/>
        <c:scaling>
          <c:orientation val="minMax"/>
        </c:scaling>
        <c:axPos val="t"/>
        <c:majorGridlines/>
        <c:numFmt formatCode="General" sourceLinked="1"/>
        <c:tickLblPos val="nextTo"/>
        <c:crossAx val="77592064"/>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77512064"/>
        <c:axId val="77595776"/>
      </c:barChart>
      <c:catAx>
        <c:axId val="77512064"/>
        <c:scaling>
          <c:orientation val="maxMin"/>
        </c:scaling>
        <c:axPos val="l"/>
        <c:tickLblPos val="nextTo"/>
        <c:crossAx val="77595776"/>
        <c:crosses val="autoZero"/>
        <c:auto val="1"/>
        <c:lblAlgn val="ctr"/>
        <c:lblOffset val="100"/>
      </c:catAx>
      <c:valAx>
        <c:axId val="77595776"/>
        <c:scaling>
          <c:orientation val="minMax"/>
        </c:scaling>
        <c:axPos val="t"/>
        <c:majorGridlines/>
        <c:numFmt formatCode="General" sourceLinked="1"/>
        <c:tickLblPos val="nextTo"/>
        <c:crossAx val="77512064"/>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03/10/2017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p14="http://schemas.microsoft.com/office/powerpoint/2010/main" xmlns=""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p14="http://schemas.microsoft.com/office/powerpoint/2010/main" xmlns=""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03/10/2017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03/10/2017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03/10/2017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03/10/2017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03/10/2017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p14="http://schemas.microsoft.com/office/powerpoint/2010/main" xmlns=""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3635896" y="5791384"/>
            <a:ext cx="1872208" cy="102199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91880" y="1412776"/>
            <a:ext cx="1623948" cy="16239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185375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a14="http://schemas.microsoft.com/office/drawing/2010/main" xmlns="" val="0"/>
              </a:ext>
            </a:extLst>
          </a:blip>
          <a:srcRect/>
          <a:stretch>
            <a:fillRect/>
          </a:stretch>
        </p:blipFill>
        <p:spPr bwMode="auto">
          <a:xfrm>
            <a:off x="3563888" y="1628800"/>
            <a:ext cx="1783804" cy="1224136"/>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419872" y="5786480"/>
            <a:ext cx="1981795" cy="10363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a16="http://schemas.microsoft.com/office/drawing/2014/main" xmlns=""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p14="http://schemas.microsoft.com/office/powerpoint/2010/main" xmlns=""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p14="http://schemas.microsoft.com/office/powerpoint/2010/main" xmlns=""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p14="http://schemas.microsoft.com/office/powerpoint/2010/main" xmlns=""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p14="http://schemas.microsoft.com/office/powerpoint/2010/main" xmlns=""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p14="http://schemas.microsoft.com/office/powerpoint/2010/main" xmlns=""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xmlns=""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a16="http://schemas.microsoft.com/office/drawing/2014/main" xmlns="" val="20000"/>
                    </a:ext>
                  </a:extLst>
                </a:gridCol>
                <a:gridCol w="1499870">
                  <a:extLst>
                    <a:ext uri="{9D8B030D-6E8A-4147-A177-3AD203B41FA5}">
                      <a16:colId xmlns:a16="http://schemas.microsoft.com/office/drawing/2014/main" xmlns="" val="20001"/>
                    </a:ext>
                  </a:extLst>
                </a:gridCol>
                <a:gridCol w="1499870">
                  <a:extLst>
                    <a:ext uri="{9D8B030D-6E8A-4147-A177-3AD203B41FA5}">
                      <a16:colId xmlns:a16="http://schemas.microsoft.com/office/drawing/2014/main" xmlns="" val="20002"/>
                    </a:ext>
                  </a:extLst>
                </a:gridCol>
                <a:gridCol w="1499870">
                  <a:extLst>
                    <a:ext uri="{9D8B030D-6E8A-4147-A177-3AD203B41FA5}">
                      <a16:colId xmlns:a16="http://schemas.microsoft.com/office/drawing/2014/main" xmlns="" val="20003"/>
                    </a:ext>
                  </a:extLst>
                </a:gridCol>
                <a:gridCol w="1499870">
                  <a:extLst>
                    <a:ext uri="{9D8B030D-6E8A-4147-A177-3AD203B41FA5}">
                      <a16:colId xmlns:a16="http://schemas.microsoft.com/office/drawing/2014/main" xmlns=""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a16="http://schemas.microsoft.com/office/drawing/2014/main" xmlns=""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xmlns=""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a16="http://schemas.microsoft.com/office/drawing/2014/main" xmlns=""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99992" y="3356993"/>
            <a:ext cx="1408404" cy="8816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5940152" y="3426782"/>
            <a:ext cx="1455107" cy="794307"/>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7524329" y="3429001"/>
            <a:ext cx="1377036" cy="720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xmlns=""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p14="http://schemas.microsoft.com/office/powerpoint/2010/main" xmlns=""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that has:</a:t>
            </a:r>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V35</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7" name="Picture 3" descr="C:\Users\Owner\Desktop\School Documents\School work\STRIPEZ\Electronic Project\Renders\V27\Design v27 Home 2.png"/>
          <p:cNvPicPr>
            <a:picLocks noChangeAspect="1" noChangeArrowheads="1"/>
          </p:cNvPicPr>
          <p:nvPr/>
        </p:nvPicPr>
        <p:blipFill>
          <a:blip r:embed="rId3" cstate="print"/>
          <a:srcRect l="14913" r="8660"/>
          <a:stretch>
            <a:fillRect/>
          </a:stretch>
        </p:blipFill>
        <p:spPr bwMode="auto">
          <a:xfrm>
            <a:off x="1331639" y="3861048"/>
            <a:ext cx="3909989" cy="2351984"/>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4"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52128" y="1053345"/>
          <a:ext cx="7740352" cy="5471999"/>
        </p:xfrm>
        <a:graphic>
          <a:graphicData uri="http://schemas.openxmlformats.org/presentationml/2006/ole">
            <p:oleObj spid="_x0000_s6451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81117" y="1124744"/>
          <a:ext cx="7639355" cy="5400600"/>
        </p:xfrm>
        <a:graphic>
          <a:graphicData uri="http://schemas.openxmlformats.org/presentationml/2006/ole">
            <p:oleObj spid="_x0000_s6553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181116" y="1124744"/>
          <a:ext cx="7639356" cy="5400600"/>
        </p:xfrm>
        <a:graphic>
          <a:graphicData uri="http://schemas.openxmlformats.org/presentationml/2006/ole">
            <p:oleObj spid="_x0000_s922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6" name="TextBox 5"/>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124744"/>
          <a:ext cx="7596336" cy="5370188"/>
        </p:xfrm>
        <a:graphic>
          <a:graphicData uri="http://schemas.openxmlformats.org/presentationml/2006/ole">
            <p:oleObj spid="_x0000_s10243"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980728"/>
          <a:ext cx="7741213" cy="5472608"/>
        </p:xfrm>
        <a:graphic>
          <a:graphicData uri="http://schemas.openxmlformats.org/presentationml/2006/ole">
            <p:oleObj spid="_x0000_s1229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0966" y="1196752"/>
          <a:ext cx="7537498" cy="5328592"/>
        </p:xfrm>
        <a:graphic>
          <a:graphicData uri="http://schemas.openxmlformats.org/presentationml/2006/ole">
            <p:oleObj spid="_x0000_s1331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648" y="1412776"/>
            <a:ext cx="2324200" cy="159672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56176" y="1135696"/>
            <a:ext cx="2547526" cy="254752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03648" y="4733688"/>
            <a:ext cx="2160240" cy="1352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a14="http://schemas.microsoft.com/office/drawing/2010/main" xmlns="" val="0"/>
              </a:ext>
            </a:extLst>
          </a:blip>
          <a:srcRect l="5549" t="14874" b="18491"/>
          <a:stretch/>
        </p:blipFill>
        <p:spPr bwMode="auto">
          <a:xfrm>
            <a:off x="6030219" y="4365104"/>
            <a:ext cx="2484391" cy="135616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a14="http://schemas.microsoft.com/office/drawing/2010/main" xmlns="">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a14="http://schemas.microsoft.com/office/drawing/2010/main" xmlns="" val="0"/>
              </a:ext>
            </a:extLst>
          </a:blip>
          <a:srcRect l="16995" t="23884" r="15692" b="23283"/>
          <a:stretch/>
        </p:blipFill>
        <p:spPr bwMode="auto">
          <a:xfrm>
            <a:off x="3563888" y="3044146"/>
            <a:ext cx="2742321" cy="14340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7" name="TextBox 6"/>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8454624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p14="http://schemas.microsoft.com/office/powerpoint/2010/main" xmlns="" val="7831239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p14="http://schemas.microsoft.com/office/powerpoint/2010/main" xmlns="" val="7831239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0134499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4154988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3557745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124097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93977" y="1665949"/>
            <a:ext cx="1970111" cy="1907067"/>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21767" y="5188539"/>
            <a:ext cx="2324200" cy="15967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a16="http://schemas.microsoft.com/office/drawing/2014/main" xmlns=""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p14="http://schemas.microsoft.com/office/powerpoint/2010/main" xmlns="" val="3271470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Possible Circuits</a:t>
            </a:r>
            <a:endParaRPr lang="en-GB"/>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a:t>
            </a:r>
            <a:r>
              <a:rPr lang="en-GB" sz="1400" dirty="0" err="1" smtClean="0"/>
              <a:t>kohm</a:t>
            </a:r>
            <a:r>
              <a:rPr lang="en-GB" sz="1400" dirty="0" smtClean="0"/>
              <a:t> input impedance and around 5 </a:t>
            </a:r>
            <a:r>
              <a:rPr lang="en-GB" sz="1400" dirty="0" err="1" smtClean="0"/>
              <a:t>kohm</a:t>
            </a:r>
            <a:r>
              <a:rPr lang="en-GB" sz="1400" dirty="0" smtClean="0"/>
              <a:t>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2123728" y="2852936"/>
            <a:ext cx="5742415" cy="2972544"/>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2699792" y="2492896"/>
            <a:ext cx="4392488" cy="4289996"/>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252307" y="2564904"/>
            <a:ext cx="7618942" cy="3745981"/>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1403648" y="1988840"/>
            <a:ext cx="7520294" cy="3744416"/>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043608" y="476672"/>
            <a:ext cx="7992024" cy="6000018"/>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763689" y="1412776"/>
            <a:ext cx="6689928" cy="4984071"/>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195737" y="2452585"/>
            <a:ext cx="5112568" cy="3928743"/>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1840" y="4590482"/>
            <a:ext cx="2150886" cy="215088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xmlns=""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289759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35100" y="1196752"/>
          <a:ext cx="7529388" cy="5187262"/>
        </p:xfrm>
        <a:graphic>
          <a:graphicData uri="http://schemas.openxmlformats.org/drawingml/2006/table">
            <a:tbl>
              <a:tblPr firstRow="1" bandRow="1">
                <a:tableStyleId>{5C22544A-7EE6-4342-B048-85BDC9FD1C3A}</a:tableStyleId>
              </a:tblPr>
              <a:tblGrid>
                <a:gridCol w="2509796"/>
                <a:gridCol w="2509796"/>
                <a:gridCol w="2509796"/>
              </a:tblGrid>
              <a:tr h="265162">
                <a:tc>
                  <a:txBody>
                    <a:bodyPr/>
                    <a:lstStyle/>
                    <a:p>
                      <a:r>
                        <a:rPr lang="en-GB" sz="1200" dirty="0" smtClean="0"/>
                        <a:t>Picture</a:t>
                      </a:r>
                      <a:endParaRPr lang="en-GB" sz="1200" dirty="0"/>
                    </a:p>
                  </a:txBody>
                  <a:tcPr/>
                </a:tc>
                <a:tc>
                  <a:txBody>
                    <a:bodyPr/>
                    <a:lstStyle/>
                    <a:p>
                      <a:r>
                        <a:rPr lang="en-GB" sz="1200" dirty="0" smtClean="0"/>
                        <a:t>Component</a:t>
                      </a:r>
                      <a:r>
                        <a:rPr lang="en-GB" sz="1200" baseline="0" dirty="0" smtClean="0"/>
                        <a:t> </a:t>
                      </a:r>
                      <a:endParaRPr lang="en-GB" sz="1200" dirty="0"/>
                    </a:p>
                  </a:txBody>
                  <a:tcPr/>
                </a:tc>
                <a:tc>
                  <a:txBody>
                    <a:bodyPr/>
                    <a:lstStyle/>
                    <a:p>
                      <a:r>
                        <a:rPr lang="en-GB" sz="1200" dirty="0" smtClean="0"/>
                        <a:t>Use</a:t>
                      </a:r>
                      <a:endParaRPr lang="en-GB" sz="1200" dirty="0"/>
                    </a:p>
                  </a:txBody>
                  <a:tcPr/>
                </a:tc>
              </a:tr>
              <a:tr h="125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dirty="0"/>
                    </a:p>
                  </a:txBody>
                  <a:tcPr/>
                </a:tc>
                <a:tc>
                  <a:txBody>
                    <a:bodyPr/>
                    <a:lstStyle/>
                    <a:p>
                      <a:r>
                        <a:rPr lang="en-GB" sz="1200" dirty="0" smtClean="0"/>
                        <a:t>ATMEGA</a:t>
                      </a:r>
                      <a:r>
                        <a:rPr lang="en-GB" sz="1200" baseline="0" dirty="0" smtClean="0"/>
                        <a:t> 1284p</a:t>
                      </a:r>
                      <a:endParaRPr lang="en-GB" sz="1200" dirty="0"/>
                    </a:p>
                  </a:txBody>
                  <a:tcPr/>
                </a:tc>
                <a:tc>
                  <a:txBody>
                    <a:bodyPr/>
                    <a:lstStyle/>
                    <a:p>
                      <a:r>
                        <a:rPr lang="en-GB" sz="1200" dirty="0" smtClean="0"/>
                        <a:t>To be the main microcontroller</a:t>
                      </a:r>
                      <a:r>
                        <a:rPr lang="en-GB" sz="1200" baseline="0" dirty="0" smtClean="0"/>
                        <a:t> of the product and control the LED panels, perform the frequency analyses and interface with the SD card</a:t>
                      </a:r>
                      <a:endParaRPr lang="en-GB" sz="1200" dirty="0"/>
                    </a:p>
                  </a:txBody>
                  <a:tcPr/>
                </a:tc>
              </a:tr>
              <a:tr h="910201">
                <a:tc>
                  <a:txBody>
                    <a:bodyPr/>
                    <a:lstStyle/>
                    <a:p>
                      <a:endParaRPr lang="en-GB" sz="1200" dirty="0"/>
                    </a:p>
                  </a:txBody>
                  <a:tcPr/>
                </a:tc>
                <a:tc>
                  <a:txBody>
                    <a:bodyPr/>
                    <a:lstStyle/>
                    <a:p>
                      <a:r>
                        <a:rPr lang="en-GB" sz="1200" dirty="0" smtClean="0"/>
                        <a:t>32x8 WS2812B Led</a:t>
                      </a:r>
                      <a:r>
                        <a:rPr lang="en-GB" sz="1200" baseline="0" dirty="0" smtClean="0"/>
                        <a:t> Panel</a:t>
                      </a:r>
                      <a:endParaRPr lang="en-GB" sz="1200" dirty="0"/>
                    </a:p>
                  </a:txBody>
                  <a:tcPr/>
                </a:tc>
                <a:tc>
                  <a:txBody>
                    <a:bodyPr/>
                    <a:lstStyle/>
                    <a:p>
                      <a:r>
                        <a:rPr lang="en-GB" sz="1200" dirty="0" smtClean="0"/>
                        <a:t>To</a:t>
                      </a:r>
                      <a:r>
                        <a:rPr lang="en-GB" sz="1200" baseline="0" dirty="0" smtClean="0"/>
                        <a:t> be the display of the product to show the different frequency bars and allow customisation of the RGB colour</a:t>
                      </a:r>
                      <a:endParaRPr lang="en-GB" sz="1200" dirty="0"/>
                    </a:p>
                  </a:txBody>
                  <a:tcPr/>
                </a:tc>
              </a:tr>
              <a:tr h="739536">
                <a:tc>
                  <a:txBody>
                    <a:bodyPr/>
                    <a:lstStyle/>
                    <a:p>
                      <a:endParaRPr lang="en-GB" sz="1200" dirty="0"/>
                    </a:p>
                  </a:txBody>
                  <a:tcPr/>
                </a:tc>
                <a:tc>
                  <a:txBody>
                    <a:bodyPr/>
                    <a:lstStyle/>
                    <a:p>
                      <a:r>
                        <a:rPr lang="en-GB" sz="1200" dirty="0" smtClean="0"/>
                        <a:t>IR</a:t>
                      </a:r>
                      <a:r>
                        <a:rPr lang="en-GB" sz="1200" baseline="0" dirty="0" smtClean="0"/>
                        <a:t> Receiver </a:t>
                      </a:r>
                      <a:endParaRPr lang="en-GB" sz="1200" dirty="0"/>
                    </a:p>
                  </a:txBody>
                  <a:tcPr/>
                </a:tc>
                <a:tc>
                  <a:txBody>
                    <a:bodyPr/>
                    <a:lstStyle/>
                    <a:p>
                      <a:r>
                        <a:rPr lang="en-GB" sz="1200" dirty="0" smtClean="0"/>
                        <a:t>To receive</a:t>
                      </a:r>
                      <a:r>
                        <a:rPr lang="en-GB" sz="1200" baseline="0" dirty="0" smtClean="0"/>
                        <a:t> the signal from the IR remote which will be how the user controls the device</a:t>
                      </a:r>
                      <a:endParaRPr lang="en-GB" sz="1200" dirty="0"/>
                    </a:p>
                  </a:txBody>
                  <a:tcPr/>
                </a:tc>
              </a:tr>
              <a:tr h="739536">
                <a:tc>
                  <a:txBody>
                    <a:bodyPr/>
                    <a:lstStyle/>
                    <a:p>
                      <a:endParaRPr lang="en-GB" sz="1200" dirty="0"/>
                    </a:p>
                  </a:txBody>
                  <a:tcPr/>
                </a:tc>
                <a:tc>
                  <a:txBody>
                    <a:bodyPr/>
                    <a:lstStyle/>
                    <a:p>
                      <a:r>
                        <a:rPr lang="en-GB" sz="1200" dirty="0" smtClean="0"/>
                        <a:t>LM324</a:t>
                      </a:r>
                      <a:endParaRPr lang="en-GB" sz="1200" dirty="0"/>
                    </a:p>
                  </a:txBody>
                  <a:tcPr/>
                </a:tc>
                <a:tc>
                  <a:txBody>
                    <a:bodyPr/>
                    <a:lstStyle/>
                    <a:p>
                      <a:r>
                        <a:rPr lang="en-GB" sz="1200" dirty="0" smtClean="0"/>
                        <a:t>To convert</a:t>
                      </a:r>
                      <a:r>
                        <a:rPr lang="en-GB" sz="1200" baseline="0" dirty="0" smtClean="0"/>
                        <a:t> the audio inputs for the unit into a logic level that the microcontroller can use also it only needs an single power supply so it is easy to use</a:t>
                      </a:r>
                      <a:endParaRPr lang="en-GB" sz="1200" dirty="0"/>
                    </a:p>
                  </a:txBody>
                  <a:tcPr/>
                </a:tc>
              </a:tr>
              <a:tr h="739536">
                <a:tc>
                  <a:txBody>
                    <a:bodyPr/>
                    <a:lstStyle/>
                    <a:p>
                      <a:endParaRPr lang="en-GB" sz="1200" dirty="0"/>
                    </a:p>
                  </a:txBody>
                  <a:tcPr/>
                </a:tc>
                <a:tc>
                  <a:txBody>
                    <a:bodyPr/>
                    <a:lstStyle/>
                    <a:p>
                      <a:r>
                        <a:rPr lang="en-GB" sz="1200" dirty="0" smtClean="0"/>
                        <a:t>Mean well</a:t>
                      </a:r>
                      <a:r>
                        <a:rPr lang="en-GB" sz="1200" baseline="0" dirty="0" smtClean="0"/>
                        <a:t> UHP-200A-5</a:t>
                      </a:r>
                      <a:endParaRPr lang="en-GB" sz="1200" dirty="0"/>
                    </a:p>
                  </a:txBody>
                  <a:tcPr/>
                </a:tc>
                <a:tc>
                  <a:txBody>
                    <a:bodyPr/>
                    <a:lstStyle/>
                    <a:p>
                      <a:r>
                        <a:rPr lang="en-GB" sz="1200" dirty="0" smtClean="0"/>
                        <a:t>To power</a:t>
                      </a:r>
                      <a:r>
                        <a:rPr lang="en-GB" sz="1200" baseline="0" dirty="0" smtClean="0"/>
                        <a:t> the unit as the LED panels require 15A maximum each so it can supply 40A at 5v as it is a 200W power supply which leaves 10A spare for other circuitry and the USB port</a:t>
                      </a:r>
                      <a:endParaRPr lang="en-GB" sz="12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4" name="Group 13"/>
          <p:cNvGrpSpPr/>
          <p:nvPr/>
        </p:nvGrpSpPr>
        <p:grpSpPr>
          <a:xfrm>
            <a:off x="1475656" y="1700808"/>
            <a:ext cx="2361699" cy="4622014"/>
            <a:chOff x="1475656" y="1700808"/>
            <a:chExt cx="2361699" cy="4622014"/>
          </a:xfrm>
        </p:grpSpPr>
        <p:pic>
          <p:nvPicPr>
            <p:cNvPr id="8" name="Picture 7" descr="Image result for atmega 1284p"/>
            <p:cNvPicPr/>
            <p:nvPr/>
          </p:nvPicPr>
          <p:blipFill>
            <a:blip r:embed="rId2" cstate="print"/>
            <a:srcRect/>
            <a:stretch>
              <a:fillRect/>
            </a:stretch>
          </p:blipFill>
          <p:spPr bwMode="auto">
            <a:xfrm>
              <a:off x="1475656" y="170080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67744" y="3789040"/>
              <a:ext cx="818406" cy="531316"/>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95736" y="4437112"/>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267744" y="5445224"/>
              <a:ext cx="1152128" cy="877598"/>
            </a:xfrm>
            <a:prstGeom prst="rect">
              <a:avLst/>
            </a:prstGeom>
            <a:noFill/>
            <a:ln w="9525">
              <a:noFill/>
              <a:miter lim="800000"/>
              <a:headEnd/>
              <a:tailEnd/>
            </a:ln>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Most of the case will be made out of soft wood</a:t>
            </a:r>
          </a:p>
          <a:p>
            <a:r>
              <a:rPr lang="en-GB" dirty="0" smtClean="0"/>
              <a:t>The wood can be sourced from sustainable sources</a:t>
            </a:r>
          </a:p>
          <a:p>
            <a:r>
              <a:rPr lang="en-GB" dirty="0" smtClean="0"/>
              <a:t>Some parts of the case will be made of plastic which can cause issues due to recycling as.</a:t>
            </a:r>
          </a:p>
          <a:p>
            <a:r>
              <a:rPr lang="en-GB" dirty="0" smtClean="0"/>
              <a:t>The circuit does not contain any batteries which is good because they could damage the environment by being incorrectly disposed</a:t>
            </a:r>
          </a:p>
          <a:p>
            <a:r>
              <a:rPr lang="en-GB" dirty="0" smtClean="0"/>
              <a:t>The screws will be metal which is widely recyclable</a:t>
            </a:r>
          </a:p>
          <a:p>
            <a:r>
              <a:rPr lang="en-GB" dirty="0" smtClean="0"/>
              <a:t>The solder used will not be lead-based so it will not poison the environment when it is disposed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6802" name="AutoShape 2"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4" name="AutoShape 4"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6" name="AutoShape 6"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6808" name="Picture 8" descr="Image result for the more you know"/>
          <p:cNvPicPr>
            <a:picLocks noChangeAspect="1" noChangeArrowheads="1"/>
          </p:cNvPicPr>
          <p:nvPr/>
        </p:nvPicPr>
        <p:blipFill>
          <a:blip r:embed="rId2" cstate="print"/>
          <a:srcRect/>
          <a:stretch>
            <a:fillRect/>
          </a:stretch>
        </p:blipFill>
        <p:spPr bwMode="auto">
          <a:xfrm>
            <a:off x="1043605" y="1124744"/>
            <a:ext cx="8064899" cy="4536505"/>
          </a:xfrm>
          <a:prstGeom prst="rect">
            <a:avLst/>
          </a:prstGeom>
          <a:noFill/>
        </p:spPr>
      </p:pic>
    </p:spTree>
    <p:extLst>
      <p:ext uri="{BB962C8B-B14F-4D97-AF65-F5344CB8AC3E}">
        <p14:creationId xmlns:p14="http://schemas.microsoft.com/office/powerpoint/2010/main" xmlns="" val="222664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xmlns=""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p14="http://schemas.microsoft.com/office/powerpoint/2010/main" xmlns=""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338114">
                  <a:extLst>
                    <a:ext uri="{9D8B030D-6E8A-4147-A177-3AD203B41FA5}">
                      <a16:colId xmlns:a16="http://schemas.microsoft.com/office/drawing/2014/main" xmlns=""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a16="http://schemas.microsoft.com/office/drawing/2014/main" xmlns=""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a16="http://schemas.microsoft.com/office/drawing/2014/main" xmlns=""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a16="http://schemas.microsoft.com/office/drawing/2014/main" xmlns=""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a16="http://schemas.microsoft.com/office/drawing/2014/main" xmlns=""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a16="http://schemas.microsoft.com/office/drawing/2014/main" xmlns=""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a16="http://schemas.microsoft.com/office/drawing/2014/main" xmlns=""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a16="http://schemas.microsoft.com/office/drawing/2014/main" xmlns=""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p14="http://schemas.microsoft.com/office/powerpoint/2010/main" xmlns="" val="1666038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2293</TotalTime>
  <Words>6003</Words>
  <Application>Microsoft Office PowerPoint</Application>
  <PresentationFormat>On-screen Show (4:3)</PresentationFormat>
  <Paragraphs>857</Paragraphs>
  <Slides>84</Slides>
  <Notes>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87" baseType="lpstr">
      <vt:lpstr>Solstice</vt:lpstr>
      <vt:lpstr>Acrobat Document</vt:lpstr>
      <vt:lpstr>Adobe 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V35</vt:lpstr>
      <vt:lpstr>Individual Casing Parts</vt:lpstr>
      <vt:lpstr>10mm  Wood </vt:lpstr>
      <vt:lpstr>Top and Bottom Pieces (2x)</vt:lpstr>
      <vt:lpstr>Left Side Piece (1x)</vt:lpstr>
      <vt:lpstr>Right Side Piece (1x)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Measuring the audio spectrum</vt:lpstr>
      <vt:lpstr>Systems Analysis</vt:lpstr>
      <vt:lpstr>Inputs</vt:lpstr>
      <vt:lpstr>Audio Inputs</vt:lpstr>
      <vt:lpstr>Processing</vt:lpstr>
      <vt:lpstr>Outputs</vt:lpstr>
      <vt:lpstr>Storage for patterns</vt:lpstr>
      <vt:lpstr>Possible Circuits</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Possible components</vt:lpstr>
      <vt:lpstr>Possible Components</vt:lpstr>
      <vt:lpstr>Social, Moral            and        Environmental Issues</vt:lpstr>
      <vt:lpstr>Social and Moral Issues</vt:lpstr>
      <vt:lpstr>Environmental Issues</vt:lpstr>
      <vt:lpstr>Slide 84</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199</cp:revision>
  <dcterms:created xsi:type="dcterms:W3CDTF">2017-03-15T14:55:26Z</dcterms:created>
  <dcterms:modified xsi:type="dcterms:W3CDTF">2017-10-03T22:32:04Z</dcterms:modified>
</cp:coreProperties>
</file>